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Nền"/>
          <p:cNvSpPr/>
          <p:nvPr/>
        </p:nvSpPr>
        <p:spPr>
          <a:xfrm>
            <a:off x="0" y="0"/>
            <a:ext cx="7560000" cy="10692000"/>
          </a:xfrm>
          <a:prstGeom prst="rect">
            <a:avLst/>
          </a:prstGeom>
          <a:solidFill>
            <a:srgbClr val="F7F9F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Dải trên"/>
          <p:cNvSpPr/>
          <p:nvPr/>
        </p:nvSpPr>
        <p:spPr>
          <a:xfrm>
            <a:off x="0" y="0"/>
            <a:ext cx="7560000" cy="121916"/>
          </a:xfrm>
          <a:prstGeom prst="rect">
            <a:avLst/>
          </a:prstGeom>
          <a:gradFill rotWithShape="1">
            <a:gsLst>
              <a:gs pos="0">
                <a:srgbClr val="014A37"/>
              </a:gs>
              <a:gs pos="100000">
                <a:srgbClr val="35630B"/>
              </a:gs>
            </a:gsLst>
            <a:lin scaled="0" ang="0"/>
          </a:gra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4" name="Logo C.P." descr="cp-group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129" y="268214"/>
            <a:ext cx="496887" cy="585195"/>
          </a:xfrm>
          <a:prstGeom prst="rect">
            <a:avLst/>
          </a:prstGeom>
        </p:spPr>
      </p:pic>
      <p:pic>
        <p:nvPicPr>
          <p:cNvPr id="5" name="Logo Newing" descr="newing-word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903" y="438896"/>
            <a:ext cx="1872472" cy="243831"/>
          </a:xfrm>
          <a:prstGeom prst="rect">
            <a:avLst/>
          </a:prstGeom>
        </p:spPr>
      </p:pic>
      <p:sp>
        <p:nvSpPr>
          <p:cNvPr id="6" name="EN: Leading Change ·"/>
          <p:cNvSpPr txBox="1"/>
          <p:nvPr/>
        </p:nvSpPr>
        <p:spPr>
          <a:xfrm>
            <a:off x="3145935" y="656516"/>
            <a:ext cx="3901935" cy="20481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13"/>
              </a:lnSpc>
            </a:pPr>
            <a:r>
              <a:rPr sz="1152" b="1" spc="115">
                <a:solidFill>
                  <a:srgbClr val="0E2801"/>
                </a:solidFill>
                <a:latin typeface="Arial"/>
                <a:ea typeface="Arial"/>
                <a:cs typeface="Arial"/>
              </a:rPr>
              <a:t>LEADING CHANGE ·</a:t>
            </a:r>
          </a:p>
        </p:txBody>
      </p:sp>
      <p:sp>
        <p:nvSpPr>
          <p:cNvPr id="7" name="EN: Transformation Leadership Program"/>
          <p:cNvSpPr txBox="1"/>
          <p:nvPr/>
        </p:nvSpPr>
        <p:spPr>
          <a:xfrm>
            <a:off x="3145935" y="861296"/>
            <a:ext cx="3901935" cy="20481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13"/>
              </a:lnSpc>
            </a:pPr>
            <a:r>
              <a:rPr sz="1152" b="1" spc="115">
                <a:solidFill>
                  <a:srgbClr val="0E2801"/>
                </a:solidFill>
                <a:latin typeface="Arial"/>
                <a:ea typeface="Arial"/>
                <a:cs typeface="Arial"/>
              </a:rPr>
              <a:t>TRANSFORMATION LEADERSHIP PROGRAM</a:t>
            </a:r>
          </a:p>
        </p:txBody>
      </p:sp>
      <p:sp>
        <p:nvSpPr>
          <p:cNvPr id="8" name="Tiêu đề"/>
          <p:cNvSpPr txBox="1"/>
          <p:nvPr/>
        </p:nvSpPr>
        <p:spPr>
          <a:xfrm>
            <a:off x="512129" y="1776920"/>
            <a:ext cx="3414194" cy="27309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5376"/>
              </a:lnSpc>
            </a:pPr>
            <a:r>
              <a:rPr sz="4993" b="1" spc="-108">
                <a:solidFill>
                  <a:srgbClr val="0E2801"/>
                </a:solidFill>
                <a:latin typeface="Arial"/>
                <a:ea typeface="Arial"/>
                <a:cs typeface="Arial"/>
              </a:rPr>
              <a:t>DẪN DẮT</a:t>
            </a:r>
          </a:p>
          <a:p>
            <a:pPr>
              <a:lnSpc>
                <a:spcPts val="5376"/>
              </a:lnSpc>
            </a:pPr>
            <a:r>
              <a:rPr sz="4993" b="1" spc="-108">
                <a:solidFill>
                  <a:srgbClr val="0E2801"/>
                </a:solidFill>
                <a:latin typeface="Arial"/>
                <a:ea typeface="Arial"/>
                <a:cs typeface="Arial"/>
              </a:rPr>
              <a:t>THAY ĐỔI</a:t>
            </a:r>
          </a:p>
          <a:p>
            <a:pPr>
              <a:lnSpc>
                <a:spcPts val="5376"/>
              </a:lnSpc>
            </a:pPr>
            <a:r>
              <a:rPr sz="4993" b="1" spc="-108">
                <a:solidFill>
                  <a:srgbClr val="014A37"/>
                </a:solidFill>
                <a:latin typeface="Arial"/>
                <a:ea typeface="Arial"/>
                <a:cs typeface="Arial"/>
              </a:rPr>
              <a:t>LÃNH ĐẠO</a:t>
            </a:r>
          </a:p>
          <a:p>
            <a:pPr>
              <a:lnSpc>
                <a:spcPts val="5376"/>
              </a:lnSpc>
            </a:pPr>
            <a:r>
              <a:rPr sz="4993" b="1" spc="-108">
                <a:solidFill>
                  <a:srgbClr val="014A37"/>
                </a:solidFill>
                <a:latin typeface="Arial"/>
                <a:ea typeface="Arial"/>
                <a:cs typeface="Arial"/>
              </a:rPr>
              <a:t>ĐỔI MỚI</a:t>
            </a:r>
          </a:p>
        </p:txBody>
      </p:sp>
      <p:sp>
        <p:nvSpPr>
          <p:cNvPr id="9" name="Vạch slogan"/>
          <p:cNvSpPr/>
          <p:nvPr/>
        </p:nvSpPr>
        <p:spPr>
          <a:xfrm>
            <a:off x="512129" y="5559352"/>
            <a:ext cx="30484" cy="853409"/>
          </a:xfrm>
          <a:prstGeom prst="rect">
            <a:avLst/>
          </a:prstGeom>
          <a:solidFill>
            <a:srgbClr val="014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Slogan 1"/>
          <p:cNvSpPr txBox="1"/>
          <p:nvPr/>
        </p:nvSpPr>
        <p:spPr>
          <a:xfrm>
            <a:off x="695032" y="5534207"/>
            <a:ext cx="3414194" cy="220972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740"/>
              </a:lnSpc>
            </a:pPr>
            <a:r>
              <a:rPr sz="1392" b="1">
                <a:solidFill>
                  <a:srgbClr val="0E2801"/>
                </a:solidFill>
                <a:latin typeface="Arial"/>
                <a:ea typeface="Arial"/>
                <a:cs typeface="Arial"/>
              </a:rPr>
              <a:t>Nâng tầm tư duy lãnh đạo chiến lược</a:t>
            </a:r>
          </a:p>
        </p:txBody>
      </p:sp>
      <p:sp>
        <p:nvSpPr>
          <p:cNvPr id="11" name="Slogan 2"/>
          <p:cNvSpPr txBox="1"/>
          <p:nvPr/>
        </p:nvSpPr>
        <p:spPr>
          <a:xfrm>
            <a:off x="695032" y="5840977"/>
            <a:ext cx="3414194" cy="427924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85"/>
              </a:lnSpc>
            </a:pPr>
            <a:r>
              <a:rPr sz="1296" b="0">
                <a:solidFill>
                  <a:srgbClr val="35630B"/>
                </a:solidFill>
                <a:latin typeface="Arial"/>
                <a:ea typeface="Arial"/>
                <a:cs typeface="Arial"/>
              </a:rPr>
              <a:t>Tiên phong dẫn dắt – Làm chủ thay đổi –</a:t>
            </a:r>
            <a:br/>
            <a:r>
              <a:rPr sz="1296" b="0">
                <a:solidFill>
                  <a:srgbClr val="35630B"/>
                </a:solidFill>
                <a:latin typeface="Arial"/>
                <a:ea typeface="Arial"/>
                <a:cs typeface="Arial"/>
              </a:rPr>
              <a:t>Kiến tạo tương lai.</a:t>
            </a:r>
          </a:p>
        </p:txBody>
      </p:sp>
      <p:sp>
        <p:nvSpPr>
          <p:cNvPr id="12" name="Khối xanh sau chân dung"/>
          <p:cNvSpPr/>
          <p:nvPr/>
        </p:nvSpPr>
        <p:spPr>
          <a:xfrm>
            <a:off x="4048258" y="1304497"/>
            <a:ext cx="3511742" cy="4974157"/>
          </a:xfrm>
          <a:prstGeom prst="rect">
            <a:avLst/>
          </a:prstGeom>
          <a:solidFill>
            <a:srgbClr val="35630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3" name="Chân dung Bà Nguyễn Thị Minh Giang" descr="portrait-cle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742" y="1523945"/>
            <a:ext cx="3292258" cy="4754709"/>
          </a:xfrm>
          <a:prstGeom prst="rect">
            <a:avLst/>
          </a:prstGeom>
        </p:spPr>
      </p:pic>
      <p:sp>
        <p:nvSpPr>
          <p:cNvPr id="14" name="Khối tên diễn giả"/>
          <p:cNvSpPr/>
          <p:nvPr/>
        </p:nvSpPr>
        <p:spPr>
          <a:xfrm>
            <a:off x="4267742" y="6278655"/>
            <a:ext cx="3292258" cy="829026"/>
          </a:xfrm>
          <a:prstGeom prst="rect">
            <a:avLst/>
          </a:prstGeom>
          <a:solidFill>
            <a:srgbClr val="014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Vạch khối tên"/>
          <p:cNvSpPr/>
          <p:nvPr/>
        </p:nvSpPr>
        <p:spPr>
          <a:xfrm>
            <a:off x="4267742" y="6278655"/>
            <a:ext cx="3292258" cy="36575"/>
          </a:xfrm>
          <a:prstGeom prst="rect">
            <a:avLst/>
          </a:prstGeom>
          <a:solidFill>
            <a:srgbClr val="7B9F0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ên"/>
          <p:cNvSpPr txBox="1"/>
          <p:nvPr/>
        </p:nvSpPr>
        <p:spPr>
          <a:xfrm>
            <a:off x="4438452" y="6496579"/>
            <a:ext cx="3048387" cy="228592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00"/>
              </a:lnSpc>
            </a:pPr>
            <a:r>
              <a:rPr sz="1440" b="1" spc="14">
                <a:solidFill>
                  <a:srgbClr val="FFFFFF"/>
                </a:solidFill>
                <a:latin typeface="Arial"/>
                <a:ea typeface="Arial"/>
                <a:cs typeface="Arial"/>
              </a:rPr>
              <a:t>BÀ NGUYỄN THỊ MINH GIANG</a:t>
            </a:r>
          </a:p>
        </p:txBody>
      </p:sp>
      <p:sp>
        <p:nvSpPr>
          <p:cNvPr id="17" name="Chức danh"/>
          <p:cNvSpPr txBox="1"/>
          <p:nvPr/>
        </p:nvSpPr>
        <p:spPr>
          <a:xfrm>
            <a:off x="4438452" y="6745591"/>
            <a:ext cx="3048387" cy="206037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22"/>
              </a:lnSpc>
            </a:pPr>
            <a:r>
              <a:rPr sz="1248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Founder và CEO, Newing</a:t>
            </a:r>
          </a:p>
        </p:txBody>
      </p:sp>
      <p:sp>
        <p:nvSpPr>
          <p:cNvPr id="18" name="Tiêu đề giá trị"/>
          <p:cNvSpPr txBox="1"/>
          <p:nvPr/>
        </p:nvSpPr>
        <p:spPr>
          <a:xfrm>
            <a:off x="512129" y="7257637"/>
            <a:ext cx="3658065" cy="24870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8"/>
              </a:lnSpc>
            </a:pPr>
            <a:r>
              <a:rPr sz="1632" b="1">
                <a:solidFill>
                  <a:srgbClr val="0E2801"/>
                </a:solidFill>
                <a:latin typeface="Arial"/>
                <a:ea typeface="Arial"/>
                <a:cs typeface="Arial"/>
              </a:rPr>
              <a:t>Giá trị đạt được sau khóa học</a:t>
            </a:r>
          </a:p>
        </p:txBody>
      </p:sp>
      <p:sp>
        <p:nvSpPr>
          <p:cNvPr id="19" name="Vạch dưới tiêu đề giá trị"/>
          <p:cNvSpPr/>
          <p:nvPr/>
        </p:nvSpPr>
        <p:spPr>
          <a:xfrm>
            <a:off x="512129" y="7539243"/>
            <a:ext cx="341419" cy="30479"/>
          </a:xfrm>
          <a:prstGeom prst="rect">
            <a:avLst/>
          </a:prstGeom>
          <a:solidFill>
            <a:srgbClr val="7B9F0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Vạch mục 1"/>
          <p:cNvSpPr/>
          <p:nvPr/>
        </p:nvSpPr>
        <p:spPr>
          <a:xfrm>
            <a:off x="512129" y="7728212"/>
            <a:ext cx="3145935" cy="18287"/>
          </a:xfrm>
          <a:prstGeom prst="rect">
            <a:avLst/>
          </a:prstGeom>
          <a:solidFill>
            <a:srgbClr val="7B9F0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Vạch mục 2"/>
          <p:cNvSpPr/>
          <p:nvPr/>
        </p:nvSpPr>
        <p:spPr>
          <a:xfrm>
            <a:off x="3901935" y="7728212"/>
            <a:ext cx="3145935" cy="18287"/>
          </a:xfrm>
          <a:prstGeom prst="rect">
            <a:avLst/>
          </a:prstGeom>
          <a:solidFill>
            <a:srgbClr val="7B9F0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Vạch mục 3"/>
          <p:cNvSpPr/>
          <p:nvPr/>
        </p:nvSpPr>
        <p:spPr>
          <a:xfrm>
            <a:off x="512129" y="8367031"/>
            <a:ext cx="3145935" cy="18287"/>
          </a:xfrm>
          <a:prstGeom prst="rect">
            <a:avLst/>
          </a:prstGeom>
          <a:solidFill>
            <a:srgbClr val="7B9F0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Vạch mục 4"/>
          <p:cNvSpPr/>
          <p:nvPr/>
        </p:nvSpPr>
        <p:spPr>
          <a:xfrm>
            <a:off x="3901935" y="8367031"/>
            <a:ext cx="3145935" cy="18287"/>
          </a:xfrm>
          <a:prstGeom prst="rect">
            <a:avLst/>
          </a:prstGeom>
          <a:solidFill>
            <a:srgbClr val="7B9F0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Số 1"/>
          <p:cNvSpPr txBox="1"/>
          <p:nvPr/>
        </p:nvSpPr>
        <p:spPr>
          <a:xfrm>
            <a:off x="512129" y="7801971"/>
            <a:ext cx="426774" cy="48644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830"/>
              </a:lnSpc>
            </a:pPr>
            <a:r>
              <a:rPr sz="4033" b="1">
                <a:solidFill>
                  <a:srgbClr val="014A37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5" name="Số 2"/>
          <p:cNvSpPr txBox="1"/>
          <p:nvPr/>
        </p:nvSpPr>
        <p:spPr>
          <a:xfrm>
            <a:off x="3901935" y="7801971"/>
            <a:ext cx="426774" cy="48644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830"/>
              </a:lnSpc>
            </a:pPr>
            <a:r>
              <a:rPr sz="4033" b="1">
                <a:solidFill>
                  <a:srgbClr val="014A3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6" name="Số 3"/>
          <p:cNvSpPr txBox="1"/>
          <p:nvPr/>
        </p:nvSpPr>
        <p:spPr>
          <a:xfrm>
            <a:off x="512129" y="8440790"/>
            <a:ext cx="426774" cy="48644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830"/>
              </a:lnSpc>
            </a:pPr>
            <a:r>
              <a:rPr sz="4033" b="1">
                <a:solidFill>
                  <a:srgbClr val="014A3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7" name="Số 4"/>
          <p:cNvSpPr txBox="1"/>
          <p:nvPr/>
        </p:nvSpPr>
        <p:spPr>
          <a:xfrm>
            <a:off x="3901935" y="8440790"/>
            <a:ext cx="426774" cy="48644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830"/>
              </a:lnSpc>
            </a:pPr>
            <a:r>
              <a:rPr sz="4033" b="1">
                <a:solidFill>
                  <a:srgbClr val="014A3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8" name="Giá trị 1"/>
          <p:cNvSpPr txBox="1"/>
          <p:nvPr/>
        </p:nvSpPr>
        <p:spPr>
          <a:xfrm>
            <a:off x="975484" y="7814163"/>
            <a:ext cx="2682581" cy="4120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22"/>
              </a:lnSpc>
            </a:pPr>
            <a:r>
              <a:rPr sz="1248" b="0">
                <a:solidFill>
                  <a:srgbClr val="0E2801"/>
                </a:solidFill>
                <a:latin typeface="Arial"/>
                <a:ea typeface="Arial"/>
                <a:cs typeface="Arial"/>
              </a:rPr>
              <a:t>Tiếp cận sự thay đổi trong bối cảnh</a:t>
            </a:r>
            <a:br/>
            <a:r>
              <a:rPr sz="1248" b="0">
                <a:solidFill>
                  <a:srgbClr val="0E2801"/>
                </a:solidFill>
                <a:latin typeface="Arial"/>
                <a:ea typeface="Arial"/>
                <a:cs typeface="Arial"/>
              </a:rPr>
              <a:t>thế giới &amp; ngành kinh doanh</a:t>
            </a:r>
          </a:p>
        </p:txBody>
      </p:sp>
      <p:sp>
        <p:nvSpPr>
          <p:cNvPr id="29" name="Giá trị 2"/>
          <p:cNvSpPr txBox="1"/>
          <p:nvPr/>
        </p:nvSpPr>
        <p:spPr>
          <a:xfrm>
            <a:off x="4365290" y="7814163"/>
            <a:ext cx="2682581" cy="206037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22"/>
              </a:lnSpc>
            </a:pPr>
            <a:r>
              <a:rPr sz="1248" b="0">
                <a:solidFill>
                  <a:srgbClr val="0E2801"/>
                </a:solidFill>
                <a:latin typeface="Arial"/>
                <a:ea typeface="Arial"/>
                <a:cs typeface="Arial"/>
              </a:rPr>
              <a:t>Hiểu về khoa học của sự thay đổi</a:t>
            </a:r>
          </a:p>
        </p:txBody>
      </p:sp>
      <p:sp>
        <p:nvSpPr>
          <p:cNvPr id="30" name="Giá trị 3"/>
          <p:cNvSpPr txBox="1"/>
          <p:nvPr/>
        </p:nvSpPr>
        <p:spPr>
          <a:xfrm>
            <a:off x="975484" y="8452982"/>
            <a:ext cx="2682581" cy="4120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22"/>
              </a:lnSpc>
            </a:pPr>
            <a:r>
              <a:rPr sz="1248" b="0">
                <a:solidFill>
                  <a:srgbClr val="0E2801"/>
                </a:solidFill>
                <a:latin typeface="Arial"/>
                <a:ea typeface="Arial"/>
                <a:cs typeface="Arial"/>
              </a:rPr>
              <a:t>Vai trò lãnh đạo – Tiên phong dẫn dắt,</a:t>
            </a:r>
            <a:br/>
            <a:r>
              <a:rPr sz="1248" b="0">
                <a:solidFill>
                  <a:srgbClr val="0E2801"/>
                </a:solidFill>
                <a:latin typeface="Arial"/>
                <a:ea typeface="Arial"/>
                <a:cs typeface="Arial"/>
              </a:rPr>
              <a:t>làm chủ đổi mới, kiến tạo tương lai</a:t>
            </a:r>
          </a:p>
        </p:txBody>
      </p:sp>
      <p:sp>
        <p:nvSpPr>
          <p:cNvPr id="31" name="Giá trị 4"/>
          <p:cNvSpPr txBox="1"/>
          <p:nvPr/>
        </p:nvSpPr>
        <p:spPr>
          <a:xfrm>
            <a:off x="4365290" y="8452982"/>
            <a:ext cx="2682581" cy="206037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22"/>
              </a:lnSpc>
            </a:pPr>
            <a:r>
              <a:rPr sz="1248" b="0">
                <a:solidFill>
                  <a:srgbClr val="0E2801"/>
                </a:solidFill>
                <a:latin typeface="Arial"/>
                <a:ea typeface="Arial"/>
                <a:cs typeface="Arial"/>
              </a:rPr>
              <a:t>Khung dẫn dắt Kotter &amp; Thực hành</a:t>
            </a:r>
          </a:p>
        </p:txBody>
      </p:sp>
      <p:sp>
        <p:nvSpPr>
          <p:cNvPr id="32" name="Khối thời gian &amp; địa điểm"/>
          <p:cNvSpPr/>
          <p:nvPr/>
        </p:nvSpPr>
        <p:spPr>
          <a:xfrm>
            <a:off x="512129" y="9448461"/>
            <a:ext cx="6535742" cy="914367"/>
          </a:xfrm>
          <a:prstGeom prst="rect">
            <a:avLst/>
          </a:prstGeom>
          <a:solidFill>
            <a:srgbClr val="014A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Nhãn thời gian"/>
          <p:cNvSpPr txBox="1"/>
          <p:nvPr/>
        </p:nvSpPr>
        <p:spPr>
          <a:xfrm>
            <a:off x="707226" y="9567328"/>
            <a:ext cx="3658065" cy="21944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728"/>
              </a:lnSpc>
            </a:pPr>
            <a:r>
              <a:rPr sz="1152" b="1" spc="138">
                <a:solidFill>
                  <a:srgbClr val="FFFFFF"/>
                </a:solidFill>
                <a:latin typeface="Arial"/>
                <a:ea typeface="Arial"/>
                <a:cs typeface="Arial"/>
              </a:rPr>
              <a:t>THỜI GIAN &amp; ĐỊA ĐIỂM</a:t>
            </a:r>
          </a:p>
        </p:txBody>
      </p:sp>
      <p:sp>
        <p:nvSpPr>
          <p:cNvPr id="34" name="Thời gian &amp; địa điểm"/>
          <p:cNvSpPr txBox="1"/>
          <p:nvPr/>
        </p:nvSpPr>
        <p:spPr>
          <a:xfrm>
            <a:off x="707226" y="9811769"/>
            <a:ext cx="5487097" cy="460841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14"/>
              </a:lnSpc>
            </a:pPr>
            <a:r>
              <a:rPr sz="1344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9:00 – 17:00, Ngày 25–26/11/2026</a:t>
            </a:r>
            <a:br/>
            <a:r>
              <a:rPr sz="1344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Phòng họp Lotus A-B, Head Office 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